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7"/>
  </p:notesMasterIdLst>
  <p:sldIdLst>
    <p:sldId id="256" r:id="rId2"/>
    <p:sldId id="281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73" r:id="rId12"/>
    <p:sldId id="271" r:id="rId13"/>
    <p:sldId id="269" r:id="rId14"/>
    <p:sldId id="274" r:id="rId15"/>
    <p:sldId id="275" r:id="rId16"/>
    <p:sldId id="276" r:id="rId17"/>
    <p:sldId id="277" r:id="rId18"/>
    <p:sldId id="278" r:id="rId19"/>
    <p:sldId id="279" r:id="rId20"/>
    <p:sldId id="263" r:id="rId21"/>
    <p:sldId id="266" r:id="rId22"/>
    <p:sldId id="265" r:id="rId23"/>
    <p:sldId id="268" r:id="rId24"/>
    <p:sldId id="272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31"/>
    <p:restoredTop sz="94624"/>
  </p:normalViewPr>
  <p:slideViewPr>
    <p:cSldViewPr snapToGrid="0" snapToObjects="1">
      <p:cViewPr varScale="1">
        <p:scale>
          <a:sx n="90" d="100"/>
          <a:sy n="90" d="100"/>
        </p:scale>
        <p:origin x="53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C383B-B42A-C14B-BD37-7FC33F37D754}" type="datetimeFigureOut">
              <a:rPr lang="en-US" smtClean="0"/>
              <a:t>4/24/17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E1F0-C520-5F45-8BF9-2001DB5B6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323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u="none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C9E1F0-C520-5F45-8BF9-2001DB5B6ED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332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C9E1F0-C520-5F45-8BF9-2001DB5B6ED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79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Examples of difficulties experienced by children or adolescents and their families that are treated at our clinics are: attention problems, anxiety and specific phobias (e.g., social anxiety), depression, grief, behavioral problems, peer difficulties, and parenting challenges.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C9E1F0-C520-5F45-8BF9-2001DB5B6ED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056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8AF03-7270-45C2-A683-C5E353EF01A5}" type="datetime4">
              <a:rPr lang="en-US" smtClean="0"/>
              <a:pPr/>
              <a:t>April 24,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320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3482-8E69-40F7-BCAD-5662A6CADB27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13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EAE1-CAAC-4AEF-919E-158692B1E55E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21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5A706-D8F2-4D1A-855A-CADC92600C26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05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4F123-1704-49AC-9D15-C4B1462B8014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25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7EC2-47FB-48A1-8644-C8A81DDAA119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636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C3ED-7435-49F9-84C8-03CCA2F8DEDB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298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49BF1-FCD3-4395-8FF6-0047AF66228E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34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61222-2C8B-4501-BE87-6797EC025925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97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B5AFD-D735-4504-A039-ADEBB6448D55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18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C8118-FB93-4E87-B380-0175F2FE2167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235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C01193-8287-4834-A286-6B880643E934}" type="datetime4">
              <a:rPr lang="en-US" smtClean="0"/>
              <a:pPr/>
              <a:t>April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453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hyperlink" Target="http://nami.simplea.com/Find-Support/Diverse-Communities/African-Americans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KA-Milwaukee-Logo-XLarg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29" y="310726"/>
            <a:ext cx="6798564" cy="13258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99444" y="2878666"/>
            <a:ext cx="6942667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Bernard MT Condensed"/>
                <a:cs typeface="Bernard MT Condensed"/>
              </a:rPr>
              <a:t>      Health Promotion -     </a:t>
            </a:r>
          </a:p>
          <a:p>
            <a:r>
              <a:rPr lang="en-US" sz="5400" dirty="0">
                <a:latin typeface="Bernard MT Condensed"/>
                <a:cs typeface="Bernard MT Condensed"/>
              </a:rPr>
              <a:t> </a:t>
            </a:r>
            <a:r>
              <a:rPr lang="en-US" sz="5400" dirty="0" smtClean="0">
                <a:latin typeface="Bernard MT Condensed"/>
                <a:cs typeface="Bernard MT Condensed"/>
              </a:rPr>
              <a:t>   Mental Health Crisis</a:t>
            </a:r>
            <a:endParaRPr lang="en-US" sz="5400" dirty="0">
              <a:latin typeface="Bernard MT Condensed"/>
              <a:cs typeface="Bernard MT Condensed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13389" y="1104575"/>
            <a:ext cx="4314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92D050"/>
                </a:solidFill>
              </a:rPr>
              <a:t>Kaptivating</a:t>
            </a:r>
            <a:r>
              <a:rPr lang="en-US" dirty="0" smtClean="0">
                <a:solidFill>
                  <a:srgbClr val="92D050"/>
                </a:solidFill>
              </a:rPr>
              <a:t> Kappa Epsilon Chapter</a:t>
            </a:r>
          </a:p>
          <a:p>
            <a:pPr algn="ctr"/>
            <a:r>
              <a:rPr lang="en-US" dirty="0" smtClean="0"/>
              <a:t>Black Students United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55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9444" y="394677"/>
            <a:ext cx="6441533" cy="19499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03059" y="2344615"/>
            <a:ext cx="220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http://</a:t>
            </a:r>
            <a:r>
              <a:rPr lang="en-US" dirty="0" err="1"/>
              <a:t>www.nami.org</a:t>
            </a:r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025769" y="3399692"/>
            <a:ext cx="6809154" cy="173000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tx1"/>
                </a:solidFill>
              </a:rPr>
              <a:t>N</a:t>
            </a:r>
            <a:r>
              <a:rPr lang="en-US" dirty="0">
                <a:solidFill>
                  <a:schemeClr val="tx1"/>
                </a:solidFill>
              </a:rPr>
              <a:t>ational </a:t>
            </a:r>
            <a:r>
              <a:rPr lang="en-US" b="1" dirty="0">
                <a:solidFill>
                  <a:schemeClr val="tx1"/>
                </a:solidFill>
              </a:rPr>
              <a:t>A</a:t>
            </a:r>
            <a:r>
              <a:rPr lang="en-US" dirty="0">
                <a:solidFill>
                  <a:schemeClr val="tx1"/>
                </a:solidFill>
              </a:rPr>
              <a:t>lliance on </a:t>
            </a:r>
            <a:r>
              <a:rPr lang="en-US" b="1" dirty="0">
                <a:solidFill>
                  <a:schemeClr val="tx1"/>
                </a:solidFill>
              </a:rPr>
              <a:t>M</a:t>
            </a:r>
            <a:r>
              <a:rPr lang="en-US" dirty="0">
                <a:solidFill>
                  <a:schemeClr val="tx1"/>
                </a:solidFill>
              </a:rPr>
              <a:t>ental </a:t>
            </a:r>
            <a:r>
              <a:rPr lang="en-US" b="1" dirty="0">
                <a:solidFill>
                  <a:schemeClr val="tx1"/>
                </a:solidFill>
              </a:rPr>
              <a:t>I</a:t>
            </a:r>
            <a:r>
              <a:rPr lang="en-US" dirty="0">
                <a:solidFill>
                  <a:schemeClr val="tx1"/>
                </a:solidFill>
              </a:rPr>
              <a:t>llness</a:t>
            </a:r>
          </a:p>
          <a:p>
            <a:r>
              <a:rPr lang="en-US" dirty="0">
                <a:solidFill>
                  <a:schemeClr val="tx1"/>
                </a:solidFill>
              </a:rPr>
              <a:t>The nation’s largest grassroots mental health organization dedicated to building better lives for the millions of Americans affected by mental illness.</a:t>
            </a:r>
          </a:p>
          <a:p>
            <a:r>
              <a:rPr lang="en-US" dirty="0">
                <a:solidFill>
                  <a:schemeClr val="tx1"/>
                </a:solidFill>
              </a:rPr>
              <a:t>Educate, Advocate, Listen, Lead. </a:t>
            </a:r>
          </a:p>
        </p:txBody>
      </p:sp>
    </p:spTree>
    <p:extLst>
      <p:ext uri="{BB962C8B-B14F-4D97-AF65-F5344CB8AC3E}">
        <p14:creationId xmlns:p14="http://schemas.microsoft.com/office/powerpoint/2010/main" val="68676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4749"/>
            <a:ext cx="4509912" cy="1164695"/>
          </a:xfrm>
        </p:spPr>
        <p:txBody>
          <a:bodyPr>
            <a:noAutofit/>
          </a:bodyPr>
          <a:lstStyle/>
          <a:p>
            <a:r>
              <a:rPr lang="en-US" sz="3600" dirty="0" smtClean="0"/>
              <a:t>What Is Mental Health?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422" y="2460979"/>
            <a:ext cx="8229600" cy="3536244"/>
          </a:xfrm>
        </p:spPr>
        <p:txBody>
          <a:bodyPr>
            <a:normAutofit/>
          </a:bodyPr>
          <a:lstStyle/>
          <a:p>
            <a:r>
              <a:rPr lang="en-US" sz="2000" dirty="0" smtClean="0"/>
              <a:t>The maintenance of </a:t>
            </a:r>
            <a:r>
              <a:rPr lang="en-US" sz="2000" u="sng" dirty="0" smtClean="0"/>
              <a:t>successful mental activity</a:t>
            </a:r>
          </a:p>
          <a:p>
            <a:pPr lvl="1"/>
            <a:r>
              <a:rPr lang="en-US" sz="2000" dirty="0" smtClean="0"/>
              <a:t>Includes </a:t>
            </a:r>
            <a:r>
              <a:rPr lang="en-US" sz="2000" i="1" dirty="0" smtClean="0"/>
              <a:t>maintaining productive daily activities </a:t>
            </a:r>
            <a:r>
              <a:rPr lang="en-US" sz="2000" dirty="0" smtClean="0"/>
              <a:t>and </a:t>
            </a:r>
            <a:r>
              <a:rPr lang="en-US" sz="2000" i="1" dirty="0" smtClean="0"/>
              <a:t>maintaining fulfilling relationships with others.</a:t>
            </a:r>
          </a:p>
          <a:p>
            <a:r>
              <a:rPr lang="en-US" sz="2000" dirty="0" smtClean="0"/>
              <a:t>Also includes maintaining the abilities to </a:t>
            </a:r>
            <a:r>
              <a:rPr lang="en-US" sz="2000" i="1" dirty="0" smtClean="0"/>
              <a:t>adapt to change </a:t>
            </a:r>
            <a:r>
              <a:rPr lang="en-US" sz="2000" dirty="0" smtClean="0"/>
              <a:t>and </a:t>
            </a:r>
            <a:r>
              <a:rPr lang="en-US" sz="2000" i="1" dirty="0" smtClean="0"/>
              <a:t>to cope with stress.</a:t>
            </a:r>
          </a:p>
          <a:p>
            <a:r>
              <a:rPr lang="en-US" sz="2000" dirty="0" smtClean="0"/>
              <a:t>Its normal to have a difficult time when feeling stressed, and pressure can build up in many areas of life (socially, in school , at home, and while making big life decision</a:t>
            </a:r>
          </a:p>
          <a:p>
            <a:pPr lvl="1"/>
            <a:r>
              <a:rPr lang="en-US" sz="2000" dirty="0" smtClean="0"/>
              <a:t>However, if you feel </a:t>
            </a:r>
            <a:r>
              <a:rPr lang="en-US" sz="2000" b="1" dirty="0" smtClean="0"/>
              <a:t>very sad, hopeless or worthless</a:t>
            </a:r>
            <a:r>
              <a:rPr lang="en-US" sz="2000" dirty="0" smtClean="0"/>
              <a:t> this might be a sign of a mental health problem.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2414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110" y="6527"/>
            <a:ext cx="6033911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How Does Mental Health Occur?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10" y="2540000"/>
            <a:ext cx="8229600" cy="3810000"/>
          </a:xfrm>
        </p:spPr>
        <p:txBody>
          <a:bodyPr>
            <a:normAutofit/>
          </a:bodyPr>
          <a:lstStyle/>
          <a:p>
            <a:r>
              <a:rPr lang="en-US" sz="2600" dirty="0" smtClean="0"/>
              <a:t>Can occur when the brain (or part of the brain) is not working well or is functioning abnormally. </a:t>
            </a:r>
          </a:p>
          <a:p>
            <a:pPr lvl="1"/>
            <a:r>
              <a:rPr lang="en-US" sz="2200" dirty="0" smtClean="0"/>
              <a:t>MVA, Trauma, Puncture (Phineas Gage)</a:t>
            </a:r>
          </a:p>
          <a:p>
            <a:pPr lvl="2"/>
            <a:r>
              <a:rPr lang="en-US" sz="1600" dirty="0" smtClean="0"/>
              <a:t>Railroad construction man who survived an accident in which a large rod was driven completely through his head, destroying much of his left frontal lobe</a:t>
            </a:r>
          </a:p>
          <a:p>
            <a:pPr lvl="3"/>
            <a:r>
              <a:rPr lang="en-US" sz="1400" dirty="0" smtClean="0"/>
              <a:t>Accident changed his personality and behavior the remaining years of his life</a:t>
            </a:r>
            <a:endParaRPr lang="en-US" sz="2200" dirty="0"/>
          </a:p>
          <a:p>
            <a:r>
              <a:rPr lang="en-US" sz="2600" dirty="0" smtClean="0"/>
              <a:t>Genetics </a:t>
            </a:r>
          </a:p>
          <a:p>
            <a:r>
              <a:rPr lang="en-US" sz="2600" dirty="0" smtClean="0"/>
              <a:t>Environment</a:t>
            </a:r>
          </a:p>
          <a:p>
            <a:r>
              <a:rPr lang="en-US" sz="2600" dirty="0" smtClean="0"/>
              <a:t>Brain Disorder</a:t>
            </a:r>
          </a:p>
        </p:txBody>
      </p:sp>
    </p:spTree>
    <p:extLst>
      <p:ext uri="{BB962C8B-B14F-4D97-AF65-F5344CB8AC3E}">
        <p14:creationId xmlns:p14="http://schemas.microsoft.com/office/powerpoint/2010/main" val="3604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969" y="1100"/>
            <a:ext cx="4661877" cy="1325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Disrupted Brain 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9753" y="2872150"/>
            <a:ext cx="3040185" cy="2715847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Thinking</a:t>
            </a:r>
          </a:p>
          <a:p>
            <a:r>
              <a:rPr lang="en-US" dirty="0" smtClean="0"/>
              <a:t>Perception</a:t>
            </a:r>
          </a:p>
          <a:p>
            <a:r>
              <a:rPr lang="en-US" dirty="0" smtClean="0"/>
              <a:t>Emotion</a:t>
            </a:r>
          </a:p>
          <a:p>
            <a:r>
              <a:rPr lang="en-US" dirty="0" smtClean="0"/>
              <a:t>Signaling</a:t>
            </a:r>
          </a:p>
          <a:p>
            <a:r>
              <a:rPr lang="en-US" dirty="0" smtClean="0"/>
              <a:t>Physical</a:t>
            </a:r>
          </a:p>
          <a:p>
            <a:r>
              <a:rPr lang="en-US" dirty="0" smtClean="0"/>
              <a:t>Behavior</a:t>
            </a:r>
          </a:p>
        </p:txBody>
      </p:sp>
    </p:spTree>
    <p:extLst>
      <p:ext uri="{BB962C8B-B14F-4D97-AF65-F5344CB8AC3E}">
        <p14:creationId xmlns:p14="http://schemas.microsoft.com/office/powerpoint/2010/main" val="204555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046" y="0"/>
            <a:ext cx="4857262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Disrupted Brain 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1754" y="3085124"/>
            <a:ext cx="6557108" cy="230749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Thinking difficulties</a:t>
            </a:r>
          </a:p>
          <a:p>
            <a:r>
              <a:rPr lang="en-US" dirty="0"/>
              <a:t>P</a:t>
            </a:r>
            <a:r>
              <a:rPr lang="en-US" dirty="0" smtClean="0"/>
              <a:t>roblems focusing attention</a:t>
            </a:r>
          </a:p>
          <a:p>
            <a:r>
              <a:rPr lang="en-US" dirty="0" smtClean="0"/>
              <a:t>Extreme Emotional highs and lows</a:t>
            </a:r>
          </a:p>
          <a:p>
            <a:r>
              <a:rPr lang="en-US" dirty="0" smtClean="0"/>
              <a:t>Sleep Problems</a:t>
            </a:r>
          </a:p>
        </p:txBody>
      </p:sp>
    </p:spTree>
    <p:extLst>
      <p:ext uri="{BB962C8B-B14F-4D97-AF65-F5344CB8AC3E}">
        <p14:creationId xmlns:p14="http://schemas.microsoft.com/office/powerpoint/2010/main" val="137032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43384"/>
            <a:ext cx="8229600" cy="183856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 person develops </a:t>
            </a:r>
            <a:r>
              <a:rPr lang="en-US" b="1" dirty="0" smtClean="0"/>
              <a:t>mental disorder </a:t>
            </a:r>
            <a:r>
              <a:rPr lang="en-US" dirty="0" smtClean="0"/>
              <a:t>or </a:t>
            </a:r>
            <a:r>
              <a:rPr lang="en-US" b="1" dirty="0" smtClean="0"/>
              <a:t>mental illness</a:t>
            </a:r>
            <a:r>
              <a:rPr lang="en-US" dirty="0" smtClean="0"/>
              <a:t> when symptoms significantly disrupt a </a:t>
            </a:r>
          </a:p>
          <a:p>
            <a:pPr marL="0" indent="0">
              <a:buNone/>
            </a:pPr>
            <a:r>
              <a:rPr lang="en-US" dirty="0" smtClean="0"/>
              <a:t>                                   person’s life.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5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8430" y="20638"/>
            <a:ext cx="4661877" cy="95628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Common Childhood Disorders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431" y="2792047"/>
            <a:ext cx="8229600" cy="2874108"/>
          </a:xfrm>
        </p:spPr>
        <p:txBody>
          <a:bodyPr/>
          <a:lstStyle/>
          <a:p>
            <a:r>
              <a:rPr lang="en-US" dirty="0" smtClean="0"/>
              <a:t>Many mental health illnesses begin during childhood and persist into adulthood</a:t>
            </a:r>
          </a:p>
          <a:p>
            <a:pPr lvl="1"/>
            <a:r>
              <a:rPr lang="en-US" dirty="0" smtClean="0"/>
              <a:t>Attention Deficit Hyperactivity Disorder (ADHD)</a:t>
            </a:r>
          </a:p>
          <a:p>
            <a:pPr lvl="1"/>
            <a:r>
              <a:rPr lang="en-US" dirty="0" smtClean="0"/>
              <a:t>Autism Spectrum Disorder (ASD)</a:t>
            </a:r>
          </a:p>
          <a:p>
            <a:pPr lvl="1"/>
            <a:r>
              <a:rPr lang="en-US" dirty="0" smtClean="0"/>
              <a:t>Generalized Anxiety Disorder (GAD)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9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6123" y="0"/>
            <a:ext cx="4564185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Common Adolescent Disorders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8431" y="2618154"/>
            <a:ext cx="4954953" cy="3126154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1 in 5 children ages 13-18 have, or will have a serious mental illness</a:t>
            </a:r>
          </a:p>
          <a:p>
            <a:pPr lvl="1"/>
            <a:r>
              <a:rPr lang="en-US" dirty="0" smtClean="0"/>
              <a:t>Major Depression (MD)</a:t>
            </a:r>
          </a:p>
          <a:p>
            <a:pPr lvl="1"/>
            <a:r>
              <a:rPr lang="en-US" dirty="0" smtClean="0"/>
              <a:t>Schizophrenia</a:t>
            </a:r>
          </a:p>
          <a:p>
            <a:pPr lvl="1"/>
            <a:r>
              <a:rPr lang="en-US" dirty="0" smtClean="0"/>
              <a:t>Bipolar Disorder (BD)</a:t>
            </a:r>
          </a:p>
          <a:p>
            <a:pPr lvl="1"/>
            <a:r>
              <a:rPr lang="en-US" dirty="0" smtClean="0"/>
              <a:t>Panic Anxiety</a:t>
            </a:r>
          </a:p>
          <a:p>
            <a:pPr lvl="1"/>
            <a:r>
              <a:rPr lang="en-US" dirty="0" smtClean="0"/>
              <a:t>Social Anxiety Disorder</a:t>
            </a:r>
          </a:p>
          <a:p>
            <a:pPr lvl="1"/>
            <a:r>
              <a:rPr lang="en-US" dirty="0" smtClean="0"/>
              <a:t>Eating Disorders</a:t>
            </a:r>
          </a:p>
          <a:p>
            <a:pPr lvl="1"/>
            <a:r>
              <a:rPr lang="en-US" dirty="0" smtClean="0"/>
              <a:t>Obsessive Compulsive Disorder</a:t>
            </a:r>
          </a:p>
          <a:p>
            <a:pPr lvl="1"/>
            <a:r>
              <a:rPr lang="en-US" dirty="0" smtClean="0"/>
              <a:t>Addictions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4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86274"/>
            <a:ext cx="6010031" cy="72182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Current Knowledge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306" y="2637692"/>
            <a:ext cx="7834924" cy="314569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Most people with mental disorders live productive and positive lives while receiving treatments for their mental illness.</a:t>
            </a:r>
          </a:p>
          <a:p>
            <a:r>
              <a:rPr lang="en-US" dirty="0" smtClean="0"/>
              <a:t>Some people have severe and persistent mental disorders which response poorly to current treatments</a:t>
            </a:r>
          </a:p>
          <a:p>
            <a:r>
              <a:rPr lang="en-US" dirty="0" smtClean="0"/>
              <a:t>Mental illness does not respect any boundaries of race, class, geography, age, or gender</a:t>
            </a:r>
          </a:p>
          <a:p>
            <a:r>
              <a:rPr lang="en-US" dirty="0" smtClean="0"/>
              <a:t>The majority of people have a friend, acquaintance or family member who ha or has had a mental disorder</a:t>
            </a:r>
          </a:p>
          <a:p>
            <a:pPr lvl="1"/>
            <a:r>
              <a:rPr lang="en-US" dirty="0"/>
              <a:t>1 in 5 Americans will be affected by a mental health condition in their lifetime </a:t>
            </a:r>
          </a:p>
        </p:txBody>
      </p:sp>
    </p:spTree>
    <p:extLst>
      <p:ext uri="{BB962C8B-B14F-4D97-AF65-F5344CB8AC3E}">
        <p14:creationId xmlns:p14="http://schemas.microsoft.com/office/powerpoint/2010/main" val="195288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738" y="256199"/>
            <a:ext cx="4407877" cy="66320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Impact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5538" y="2653327"/>
            <a:ext cx="7514491" cy="3188674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50% of all lifetime cases of mental illness begin by age 14</a:t>
            </a:r>
          </a:p>
          <a:p>
            <a:r>
              <a:rPr lang="en-US" dirty="0" smtClean="0"/>
              <a:t>75% of all lifetime cases of mental illness begin by the age of 24.</a:t>
            </a:r>
          </a:p>
          <a:p>
            <a:r>
              <a:rPr lang="en-US" dirty="0" smtClean="0"/>
              <a:t>The average delay between onset of symptoms and interventions is between 8-10 years. </a:t>
            </a:r>
          </a:p>
          <a:p>
            <a:r>
              <a:rPr lang="en-US" dirty="0" smtClean="0"/>
              <a:t>37% of students with a mental health conditions age 14 and older drop out of school</a:t>
            </a:r>
          </a:p>
          <a:p>
            <a:pPr lvl="1"/>
            <a:r>
              <a:rPr lang="en-US" dirty="0" smtClean="0"/>
              <a:t>The highest dropout rate of any disability group</a:t>
            </a:r>
            <a:endParaRPr lang="en-US" dirty="0"/>
          </a:p>
          <a:p>
            <a:r>
              <a:rPr lang="en-US" dirty="0" smtClean="0"/>
              <a:t>70% of youth in state and local juvenile justice systems have a mental illness. </a:t>
            </a:r>
          </a:p>
          <a:p>
            <a:r>
              <a:rPr lang="en-US" dirty="0" smtClean="0"/>
              <a:t>Suicide is the 3</a:t>
            </a:r>
            <a:r>
              <a:rPr lang="en-US" baseline="30000" dirty="0" smtClean="0"/>
              <a:t>rd</a:t>
            </a:r>
            <a:r>
              <a:rPr lang="en-US" dirty="0" smtClean="0"/>
              <a:t> leading cause of death in youth 10-24, 10</a:t>
            </a:r>
            <a:r>
              <a:rPr lang="en-US" baseline="30000" dirty="0" smtClean="0"/>
              <a:t>th</a:t>
            </a:r>
            <a:r>
              <a:rPr lang="en-US" dirty="0" smtClean="0"/>
              <a:t> leading cause in death in the US</a:t>
            </a:r>
          </a:p>
          <a:p>
            <a:pPr lvl="1"/>
            <a:r>
              <a:rPr lang="en-US" dirty="0" smtClean="0"/>
              <a:t>90% of those who died by suicide had an underlying mental illness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77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199" y="59714"/>
            <a:ext cx="4505569" cy="858593"/>
          </a:xfrm>
        </p:spPr>
        <p:txBody>
          <a:bodyPr>
            <a:noAutofit/>
          </a:bodyPr>
          <a:lstStyle/>
          <a:p>
            <a:r>
              <a:rPr lang="en-US" sz="3600" dirty="0" smtClean="0"/>
              <a:t>Major Racial Ethnic Groups in US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7662" y="2731477"/>
            <a:ext cx="4114800" cy="2874107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ct val="60000"/>
              </a:spcBef>
            </a:pPr>
            <a:r>
              <a:rPr lang="en-US" dirty="0" smtClean="0">
                <a:latin typeface="Arial" charset="0"/>
              </a:rPr>
              <a:t>Latinos/Hispanics - 15%</a:t>
            </a:r>
          </a:p>
          <a:p>
            <a:pPr>
              <a:spcBef>
                <a:spcPct val="60000"/>
              </a:spcBef>
            </a:pPr>
            <a:r>
              <a:rPr lang="en-US" dirty="0" smtClean="0">
                <a:latin typeface="Arial" charset="0"/>
              </a:rPr>
              <a:t>African Americans - 13%</a:t>
            </a:r>
          </a:p>
          <a:p>
            <a:pPr>
              <a:spcBef>
                <a:spcPct val="60000"/>
              </a:spcBef>
            </a:pPr>
            <a:r>
              <a:rPr lang="en-US" dirty="0" smtClean="0">
                <a:latin typeface="Arial" charset="0"/>
              </a:rPr>
              <a:t>Asian American/Pacific Islanders - 5%</a:t>
            </a:r>
          </a:p>
          <a:p>
            <a:pPr>
              <a:spcBef>
                <a:spcPct val="60000"/>
              </a:spcBef>
            </a:pPr>
            <a:r>
              <a:rPr lang="en-US" dirty="0" smtClean="0">
                <a:latin typeface="Arial" charset="0"/>
              </a:rPr>
              <a:t>American Indians/Alaska Natives - 1%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13449" y="2655277"/>
            <a:ext cx="3776393" cy="2950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89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7661" y="196484"/>
            <a:ext cx="3196493" cy="819516"/>
          </a:xfrm>
        </p:spPr>
        <p:txBody>
          <a:bodyPr>
            <a:noAutofit/>
          </a:bodyPr>
          <a:lstStyle/>
          <a:p>
            <a:r>
              <a:rPr lang="en-US" sz="2000" dirty="0" smtClean="0">
                <a:latin typeface="Arial" charset="0"/>
              </a:rPr>
              <a:t>Surgeon General</a:t>
            </a:r>
            <a:r>
              <a:rPr lang="ja-JP" altLang="en-US" sz="2000" dirty="0" smtClean="0">
                <a:latin typeface="Arial" charset="0"/>
              </a:rPr>
              <a:t>’</a:t>
            </a:r>
            <a:r>
              <a:rPr lang="en-US" sz="2000" dirty="0" smtClean="0">
                <a:latin typeface="Arial" charset="0"/>
              </a:rPr>
              <a:t>s Report on Mental Health: </a:t>
            </a:r>
            <a:br>
              <a:rPr lang="en-US" sz="2000" dirty="0" smtClean="0">
                <a:latin typeface="Arial" charset="0"/>
              </a:rPr>
            </a:br>
            <a:r>
              <a:rPr lang="en-US" sz="2000" dirty="0" smtClean="0">
                <a:latin typeface="Arial" charset="0"/>
              </a:rPr>
              <a:t>Race, Culture, and Ethnicity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5985" y="2674816"/>
            <a:ext cx="7084646" cy="344072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en-US" dirty="0" smtClean="0">
                <a:latin typeface="Arial" charset="0"/>
              </a:rPr>
              <a:t>Striking disparities in mental health care </a:t>
            </a:r>
            <a:br>
              <a:rPr lang="en-US" dirty="0" smtClean="0">
                <a:latin typeface="Arial" charset="0"/>
              </a:rPr>
            </a:br>
            <a:r>
              <a:rPr lang="en-US" dirty="0" smtClean="0">
                <a:latin typeface="Arial" charset="0"/>
              </a:rPr>
              <a:t>for people of color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Arial" charset="0"/>
              </a:rPr>
              <a:t>Less likely to receive services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Arial" charset="0"/>
              </a:rPr>
              <a:t>Poorer quality of care 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Arial" charset="0"/>
              </a:rPr>
              <a:t>Underrepresented in mental health research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Arial" charset="0"/>
              </a:rPr>
              <a:t>Disparities impose great disability burden on people of color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Arial" charset="0"/>
              </a:rPr>
              <a:t>Culture counts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98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200" y="157407"/>
            <a:ext cx="4779108" cy="604593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Arial" charset="0"/>
              </a:rPr>
              <a:t>What Are Racial and Ethnic </a:t>
            </a:r>
            <a:br>
              <a:rPr lang="en-US" sz="2400" dirty="0" smtClean="0">
                <a:latin typeface="Arial" charset="0"/>
              </a:rPr>
            </a:br>
            <a:r>
              <a:rPr lang="en-US" sz="2400" dirty="0" smtClean="0">
                <a:latin typeface="Arial" charset="0"/>
              </a:rPr>
              <a:t>Health Disparities?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5507" y="2694355"/>
            <a:ext cx="6908800" cy="2971799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US" sz="2800" dirty="0" smtClean="0">
                <a:latin typeface="Arial" charset="0"/>
              </a:rPr>
              <a:t>Differences </a:t>
            </a:r>
            <a:r>
              <a:rPr lang="en-US" sz="2800" dirty="0">
                <a:latin typeface="Arial" charset="0"/>
              </a:rPr>
              <a:t>and inequalities among racial, ethnic, linguistic, and cultural groups in</a:t>
            </a:r>
          </a:p>
          <a:p>
            <a:pPr marL="457200" lvl="1" indent="0">
              <a:lnSpc>
                <a:spcPct val="90000"/>
              </a:lnSpc>
              <a:spcBef>
                <a:spcPct val="40000"/>
              </a:spcBef>
              <a:buNone/>
              <a:defRPr/>
            </a:pPr>
            <a:r>
              <a:rPr lang="en-US" dirty="0" smtClean="0">
                <a:latin typeface="Arial" charset="0"/>
              </a:rPr>
              <a:t>-Risk </a:t>
            </a:r>
            <a:r>
              <a:rPr lang="en-US" dirty="0">
                <a:latin typeface="Arial" charset="0"/>
              </a:rPr>
              <a:t>and predisposition </a:t>
            </a:r>
          </a:p>
          <a:p>
            <a:pPr marL="457200" lvl="1" indent="0">
              <a:lnSpc>
                <a:spcPct val="90000"/>
              </a:lnSpc>
              <a:spcBef>
                <a:spcPct val="40000"/>
              </a:spcBef>
              <a:buNone/>
              <a:defRPr/>
            </a:pPr>
            <a:r>
              <a:rPr lang="en-US" dirty="0" smtClean="0">
                <a:latin typeface="Arial" charset="0"/>
              </a:rPr>
              <a:t>-Disease </a:t>
            </a:r>
            <a:r>
              <a:rPr lang="en-US" dirty="0">
                <a:latin typeface="Arial" charset="0"/>
              </a:rPr>
              <a:t>prevalence, health status,</a:t>
            </a:r>
            <a:br>
              <a:rPr lang="en-US" dirty="0">
                <a:latin typeface="Arial" charset="0"/>
              </a:rPr>
            </a:br>
            <a:r>
              <a:rPr lang="en-US" dirty="0">
                <a:latin typeface="Arial" charset="0"/>
              </a:rPr>
              <a:t>and diagnosis</a:t>
            </a:r>
          </a:p>
          <a:p>
            <a:pPr marL="457200" lvl="1" indent="0">
              <a:lnSpc>
                <a:spcPct val="90000"/>
              </a:lnSpc>
              <a:spcBef>
                <a:spcPct val="40000"/>
              </a:spcBef>
              <a:buNone/>
              <a:defRPr/>
            </a:pPr>
            <a:r>
              <a:rPr lang="en-US" dirty="0" smtClean="0">
                <a:latin typeface="Arial" charset="0"/>
              </a:rPr>
              <a:t>-Health care quality not due to access-related factors or clinical needs, preferences, and appropriateness of intervention</a:t>
            </a:r>
          </a:p>
          <a:p>
            <a:pPr marL="457200" lvl="1" indent="0">
              <a:lnSpc>
                <a:spcPct val="90000"/>
              </a:lnSpc>
              <a:spcBef>
                <a:spcPct val="40000"/>
              </a:spcBef>
              <a:buNone/>
              <a:defRPr/>
            </a:pPr>
            <a:r>
              <a:rPr lang="en-US" dirty="0" smtClean="0">
                <a:latin typeface="Arial" charset="0"/>
              </a:rPr>
              <a:t>-Health </a:t>
            </a:r>
            <a:r>
              <a:rPr lang="en-US" dirty="0">
                <a:latin typeface="Arial" charset="0"/>
              </a:rPr>
              <a:t>outcomes and mortality</a:t>
            </a:r>
          </a:p>
          <a:p>
            <a:pPr>
              <a:lnSpc>
                <a:spcPct val="90000"/>
              </a:lnSpc>
              <a:buFont typeface="Wingdings" pitchFamily="2" charset="2"/>
              <a:buChar char="n"/>
              <a:defRPr/>
            </a:pPr>
            <a:endParaRPr lang="en-US" sz="2800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1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122" y="1100"/>
            <a:ext cx="5326185" cy="858593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Arial" charset="0"/>
              </a:rPr>
              <a:t>Disparities in Seeking </a:t>
            </a:r>
            <a:br>
              <a:rPr lang="en-US" sz="2400" dirty="0" smtClean="0">
                <a:latin typeface="Arial" charset="0"/>
              </a:rPr>
            </a:br>
            <a:r>
              <a:rPr lang="en-US" sz="2400" dirty="0" smtClean="0">
                <a:latin typeface="Arial" charset="0"/>
              </a:rPr>
              <a:t>Mental Health Care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40000"/>
            <a:ext cx="8229600" cy="2754923"/>
          </a:xfrm>
        </p:spPr>
        <p:txBody>
          <a:bodyPr>
            <a:noAutofit/>
          </a:bodyPr>
          <a:lstStyle/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sz="1800" dirty="0" smtClean="0">
                <a:latin typeface="Arial" charset="0"/>
              </a:rPr>
              <a:t>-Higher rates if inpatient care, especially involuntary.</a:t>
            </a: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sz="1800" dirty="0" smtClean="0">
                <a:latin typeface="Arial" charset="0"/>
              </a:rPr>
              <a:t>-Language barriers </a:t>
            </a: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sz="1800" dirty="0" smtClean="0">
                <a:latin typeface="Arial" charset="0"/>
              </a:rPr>
              <a:t>-Cultural Competences. </a:t>
            </a:r>
          </a:p>
          <a:p>
            <a:pPr lvl="1"/>
            <a:r>
              <a:rPr lang="en-US" sz="1800" dirty="0" smtClean="0">
                <a:latin typeface="Arial" charset="0"/>
              </a:rPr>
              <a:t>At least 1 in 5 resident physicians surveyed (from seven specialties) reported not being prepared to deal with cross-cultural issues</a:t>
            </a:r>
          </a:p>
          <a:p>
            <a:pPr lvl="1"/>
            <a:r>
              <a:rPr lang="en-US" sz="1800" dirty="0" smtClean="0">
                <a:latin typeface="Arial" charset="0"/>
              </a:rPr>
              <a:t>Approximately half of residents reported receiving little or no training in understanding how to address patients from different cultures (50%), or how to identify patient mistrust (56%), relevant religious beliefs (50%), and relevant cultural customs (48%) </a:t>
            </a: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endParaRPr lang="en-US" sz="18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58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08201"/>
            <a:ext cx="8229600" cy="3831492"/>
          </a:xfrm>
        </p:spPr>
        <p:txBody>
          <a:bodyPr>
            <a:normAutofit fontScale="70000" lnSpcReduction="20000"/>
          </a:bodyPr>
          <a:lstStyle/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endParaRPr lang="en-US" dirty="0">
              <a:latin typeface="Arial" charset="0"/>
            </a:endParaRP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b="1" u="sng" dirty="0">
                <a:latin typeface="Arial" charset="0"/>
              </a:rPr>
              <a:t>African Americans</a:t>
            </a:r>
            <a:r>
              <a:rPr lang="en-US" b="1" dirty="0">
                <a:latin typeface="Arial" charset="0"/>
              </a:rPr>
              <a:t>:</a:t>
            </a:r>
            <a:r>
              <a:rPr lang="en-US" dirty="0">
                <a:latin typeface="Arial" charset="0"/>
              </a:rPr>
              <a:t> more likely to use emergency services or primary care providers than mental health specialists</a:t>
            </a: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b="1" u="sng" dirty="0">
                <a:latin typeface="Arial" charset="0"/>
              </a:rPr>
              <a:t>Asian Americans</a:t>
            </a:r>
            <a:r>
              <a:rPr lang="en-US" b="1" dirty="0">
                <a:latin typeface="Arial" charset="0"/>
              </a:rPr>
              <a:t>:</a:t>
            </a:r>
            <a:r>
              <a:rPr lang="en-US" dirty="0">
                <a:latin typeface="Arial" charset="0"/>
              </a:rPr>
              <a:t> Only 4% would seek help from mental health specialist vs. 26 percent of whites</a:t>
            </a: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b="1" u="sng" dirty="0">
                <a:latin typeface="Arial" charset="0"/>
              </a:rPr>
              <a:t>Latinos</a:t>
            </a:r>
            <a:r>
              <a:rPr lang="en-US" b="1" dirty="0">
                <a:latin typeface="Arial" charset="0"/>
              </a:rPr>
              <a:t>:</a:t>
            </a:r>
            <a:r>
              <a:rPr lang="en-US" dirty="0">
                <a:latin typeface="Arial" charset="0"/>
              </a:rPr>
              <a:t> &lt; 1 in 11 with mental disorders contact mental health specialists, &amp; &lt; 1 in 5 contact primary care providers</a:t>
            </a:r>
          </a:p>
          <a:p>
            <a:pPr indent="-114300">
              <a:lnSpc>
                <a:spcPct val="80000"/>
              </a:lnSpc>
              <a:spcBef>
                <a:spcPct val="100000"/>
              </a:spcBef>
              <a:buClr>
                <a:schemeClr val="tx1"/>
              </a:buClr>
              <a:buNone/>
              <a:defRPr/>
            </a:pPr>
            <a:r>
              <a:rPr lang="en-US" b="1" u="sng" dirty="0">
                <a:latin typeface="Arial" charset="0"/>
              </a:rPr>
              <a:t>Native Americans</a:t>
            </a:r>
            <a:r>
              <a:rPr lang="en-US" b="1" dirty="0">
                <a:latin typeface="Arial" charset="0"/>
              </a:rPr>
              <a:t>:</a:t>
            </a:r>
            <a:r>
              <a:rPr lang="en-US" dirty="0">
                <a:latin typeface="Arial" charset="0"/>
              </a:rPr>
              <a:t> 44% with a mental health problem sought any kind of help--and only 28% of those contacted a mental health agency</a:t>
            </a: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72122" y="1100"/>
            <a:ext cx="5326185" cy="858593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Arial" charset="0"/>
              </a:rPr>
              <a:t>Disparities in Seeking </a:t>
            </a:r>
            <a:br>
              <a:rPr lang="en-US" sz="2400" dirty="0" smtClean="0">
                <a:latin typeface="Arial" charset="0"/>
              </a:rPr>
            </a:br>
            <a:r>
              <a:rPr lang="en-US" sz="2400" dirty="0" smtClean="0">
                <a:latin typeface="Arial" charset="0"/>
              </a:rPr>
              <a:t>Mental Health Care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8452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9045" y="0"/>
            <a:ext cx="3098801" cy="908538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Common African American Disorders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35739"/>
            <a:ext cx="8229600" cy="2874108"/>
          </a:xfrm>
        </p:spPr>
        <p:txBody>
          <a:bodyPr/>
          <a:lstStyle/>
          <a:p>
            <a:r>
              <a:rPr lang="en-US" dirty="0" smtClean="0"/>
              <a:t>Major Depression</a:t>
            </a:r>
          </a:p>
          <a:p>
            <a:r>
              <a:rPr lang="en-US" dirty="0" smtClean="0"/>
              <a:t>Attention Deficit Hyperactivity Disorder (ADHD)</a:t>
            </a:r>
          </a:p>
          <a:p>
            <a:r>
              <a:rPr lang="en-US" dirty="0" smtClean="0"/>
              <a:t>Suicide</a:t>
            </a:r>
          </a:p>
          <a:p>
            <a:r>
              <a:rPr lang="en-US" dirty="0" smtClean="0"/>
              <a:t>Posttraumatic Stress Disorder (PTSD)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40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5661" y="274638"/>
            <a:ext cx="4153877" cy="565516"/>
          </a:xfrm>
        </p:spPr>
        <p:txBody>
          <a:bodyPr>
            <a:noAutofit/>
          </a:bodyPr>
          <a:lstStyle/>
          <a:p>
            <a:r>
              <a:rPr lang="en-US" sz="3200" dirty="0" smtClean="0"/>
              <a:t>Mental Illness in African Americans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03231"/>
            <a:ext cx="8229600" cy="332154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Only difference is in gender</a:t>
            </a:r>
          </a:p>
          <a:p>
            <a:pPr lvl="1"/>
            <a:r>
              <a:rPr lang="en-US" dirty="0" smtClean="0"/>
              <a:t>African American men are</a:t>
            </a:r>
            <a:r>
              <a:rPr lang="en-US" b="1" dirty="0" smtClean="0"/>
              <a:t> 4 times </a:t>
            </a:r>
            <a:r>
              <a:rPr lang="en-US" dirty="0" smtClean="0"/>
              <a:t>more likely to die by suicide than African American women</a:t>
            </a:r>
            <a:endParaRPr lang="en-US" b="1" dirty="0"/>
          </a:p>
          <a:p>
            <a:r>
              <a:rPr lang="en-US" dirty="0"/>
              <a:t>African Americans are 20 percent more likely to have serious psychological distress than whites are.</a:t>
            </a:r>
            <a:endParaRPr lang="en-US" dirty="0" smtClean="0">
              <a:effectLst/>
            </a:endParaRPr>
          </a:p>
          <a:p>
            <a:r>
              <a:rPr lang="en-US" dirty="0"/>
              <a:t>Less than half of all Americans with a mental disorder get the treatment that they need. But the proportion of African Americans who need mental health treatment and get it is only </a:t>
            </a:r>
            <a:r>
              <a:rPr lang="en-US" b="1" dirty="0"/>
              <a:t>half </a:t>
            </a:r>
            <a:r>
              <a:rPr lang="en-US" dirty="0"/>
              <a:t>that of whites</a:t>
            </a:r>
            <a:r>
              <a:rPr lang="en-US" dirty="0" smtClean="0"/>
              <a:t>.</a:t>
            </a:r>
            <a:endParaRPr lang="en-US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7989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662" y="98793"/>
            <a:ext cx="3372338" cy="819516"/>
          </a:xfrm>
        </p:spPr>
        <p:txBody>
          <a:bodyPr>
            <a:noAutofit/>
          </a:bodyPr>
          <a:lstStyle/>
          <a:p>
            <a:r>
              <a:rPr lang="en-US" sz="3200" dirty="0" smtClean="0"/>
              <a:t>NAMI on African American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02001"/>
            <a:ext cx="8229600" cy="168226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rgbClr val="008000"/>
                </a:solidFill>
                <a:hlinkClick r:id="rId3"/>
              </a:rPr>
              <a:t>http://nami.simplea.com/Find-Support/Diverse-Communities/African-Americans</a:t>
            </a:r>
            <a:endParaRPr lang="en-US" dirty="0" smtClean="0">
              <a:solidFill>
                <a:srgbClr val="008000"/>
              </a:solidFill>
            </a:endParaRP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6 minutes 31 seconds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75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4525108" cy="70338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Do You Ever?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3"/>
            <a:ext cx="7971693" cy="3382106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en-US" dirty="0" smtClean="0"/>
              <a:t>Feel </a:t>
            </a:r>
            <a:r>
              <a:rPr lang="en-US" b="1" dirty="0" smtClean="0"/>
              <a:t>very</a:t>
            </a:r>
            <a:r>
              <a:rPr lang="en-US" dirty="0" smtClean="0"/>
              <a:t> angry, or worried?</a:t>
            </a:r>
          </a:p>
          <a:p>
            <a:pPr lvl="1"/>
            <a:r>
              <a:rPr lang="en-US" dirty="0" smtClean="0"/>
              <a:t>Do reckless things that could harm you/others?</a:t>
            </a:r>
          </a:p>
          <a:p>
            <a:pPr lvl="1"/>
            <a:r>
              <a:rPr lang="en-US" dirty="0" smtClean="0"/>
              <a:t>Feel grief for a long time after a loss/death?</a:t>
            </a:r>
          </a:p>
          <a:p>
            <a:pPr lvl="1"/>
            <a:r>
              <a:rPr lang="en-US" dirty="0" smtClean="0"/>
              <a:t>Think your mind is controlled or out of control?</a:t>
            </a:r>
          </a:p>
          <a:p>
            <a:pPr lvl="1"/>
            <a:r>
              <a:rPr lang="en-US" dirty="0" smtClean="0"/>
              <a:t>Use alcohol or drugs?</a:t>
            </a:r>
          </a:p>
          <a:p>
            <a:pPr lvl="1"/>
            <a:r>
              <a:rPr lang="en-US" dirty="0" smtClean="0"/>
              <a:t>Exercise, diet and/or binge-eat obsessively?</a:t>
            </a:r>
          </a:p>
          <a:p>
            <a:pPr lvl="1"/>
            <a:r>
              <a:rPr lang="en-US" dirty="0" smtClean="0"/>
              <a:t>Hurt other people/destroy property?</a:t>
            </a:r>
          </a:p>
          <a:p>
            <a:r>
              <a:rPr lang="en-US" dirty="0" smtClean="0"/>
              <a:t>If you ever feel like any of these, seek help.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252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53"/>
            <a:ext cx="4974492" cy="54597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Preventative Measures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9662" y="2596663"/>
            <a:ext cx="5775569" cy="3089029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Recognize Symptoms</a:t>
            </a:r>
          </a:p>
          <a:p>
            <a:r>
              <a:rPr lang="en-US" dirty="0" smtClean="0"/>
              <a:t>Eat healthy</a:t>
            </a:r>
          </a:p>
          <a:p>
            <a:r>
              <a:rPr lang="en-US" dirty="0" smtClean="0"/>
              <a:t>Exercise Adequately</a:t>
            </a:r>
          </a:p>
          <a:p>
            <a:r>
              <a:rPr lang="en-US" dirty="0" smtClean="0"/>
              <a:t>Care for your health daily</a:t>
            </a:r>
          </a:p>
          <a:p>
            <a:r>
              <a:rPr lang="en-US" dirty="0" smtClean="0"/>
              <a:t>Take time for yourself regularly</a:t>
            </a:r>
          </a:p>
          <a:p>
            <a:r>
              <a:rPr lang="en-US" dirty="0" smtClean="0"/>
              <a:t>Sleep bountifully</a:t>
            </a:r>
          </a:p>
          <a:p>
            <a:r>
              <a:rPr lang="en-US" dirty="0" smtClean="0"/>
              <a:t>Manages stress diligently. </a:t>
            </a:r>
          </a:p>
          <a:p>
            <a:r>
              <a:rPr lang="en-US" dirty="0" smtClean="0"/>
              <a:t>Know where to get help</a:t>
            </a:r>
          </a:p>
        </p:txBody>
      </p:sp>
    </p:spTree>
    <p:extLst>
      <p:ext uri="{BB962C8B-B14F-4D97-AF65-F5344CB8AC3E}">
        <p14:creationId xmlns:p14="http://schemas.microsoft.com/office/powerpoint/2010/main" val="9222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0124" y="-136769"/>
            <a:ext cx="4036646" cy="799977"/>
          </a:xfrm>
        </p:spPr>
        <p:txBody>
          <a:bodyPr/>
          <a:lstStyle/>
          <a:p>
            <a:r>
              <a:rPr lang="en-US" dirty="0" smtClean="0"/>
              <a:t>Adelphi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0123" y="2479431"/>
            <a:ext cx="7260491" cy="351887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The Center for Psychological Services </a:t>
            </a:r>
          </a:p>
          <a:p>
            <a:pPr lvl="1"/>
            <a:r>
              <a:rPr lang="en-US" dirty="0"/>
              <a:t>Psychotherapy services address the needs of adults experiencing a variety of difficulties, including anxiety, depression, eating disorders, personality disorders, traumatic life events, and relationship impasses</a:t>
            </a:r>
            <a:r>
              <a:rPr lang="en-US" dirty="0" smtClean="0"/>
              <a:t>.</a:t>
            </a:r>
          </a:p>
          <a:p>
            <a:pPr lvl="1"/>
            <a:r>
              <a:rPr lang="nb-NO" dirty="0"/>
              <a:t>516.877.4800</a:t>
            </a:r>
            <a:endParaRPr lang="en-US" dirty="0" smtClean="0"/>
          </a:p>
          <a:p>
            <a:r>
              <a:rPr lang="en-US" dirty="0" smtClean="0"/>
              <a:t>Student Counseling Center</a:t>
            </a:r>
          </a:p>
          <a:p>
            <a:pPr lvl="1"/>
            <a:r>
              <a:rPr lang="en-US" dirty="0" smtClean="0"/>
              <a:t>UC Rm. 310, </a:t>
            </a:r>
            <a:r>
              <a:rPr lang="sk-SK" dirty="0"/>
              <a:t> </a:t>
            </a:r>
            <a:r>
              <a:rPr lang="sk-SK" dirty="0" smtClean="0"/>
              <a:t>516.877.3646, scc@adelphi.edu </a:t>
            </a:r>
            <a:endParaRPr lang="en-US" dirty="0" smtClean="0"/>
          </a:p>
          <a:p>
            <a:r>
              <a:rPr lang="en-US" dirty="0" smtClean="0"/>
              <a:t>Mental Health Association of Nassau County</a:t>
            </a:r>
          </a:p>
          <a:p>
            <a:pPr lvl="1"/>
            <a:r>
              <a:rPr lang="en-US" dirty="0" smtClean="0"/>
              <a:t>P</a:t>
            </a:r>
            <a:r>
              <a:rPr lang="hr-HR" dirty="0"/>
              <a:t>.</a:t>
            </a:r>
            <a:r>
              <a:rPr lang="hr-HR" dirty="0" smtClean="0"/>
              <a:t> </a:t>
            </a:r>
            <a:r>
              <a:rPr lang="hr-HR" dirty="0"/>
              <a:t>516.504.HELP (4357)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94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739" y="21188"/>
            <a:ext cx="4642338" cy="5069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Important Dates</a:t>
            </a:r>
            <a:endParaRPr lang="en-US" dirty="0"/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984738" y="2477478"/>
            <a:ext cx="7397262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Mental Health Month: </a:t>
            </a:r>
            <a:r>
              <a:rPr lang="en-US" sz="2400" b="1" dirty="0" smtClean="0"/>
              <a:t>October</a:t>
            </a:r>
            <a:endParaRPr lang="en-US" sz="2400" dirty="0" smtClean="0"/>
          </a:p>
          <a:p>
            <a:pPr lvl="1"/>
            <a:r>
              <a:rPr lang="en-US" sz="2000" dirty="0" smtClean="0"/>
              <a:t>Mental Awareness Week: </a:t>
            </a:r>
            <a:r>
              <a:rPr lang="en-US" sz="2000" b="1" dirty="0" smtClean="0"/>
              <a:t>1</a:t>
            </a:r>
            <a:r>
              <a:rPr lang="en-US" sz="2000" b="1" baseline="30000" dirty="0" smtClean="0"/>
              <a:t>st</a:t>
            </a:r>
            <a:r>
              <a:rPr lang="en-US" sz="2000" b="1" dirty="0" smtClean="0"/>
              <a:t> week of October</a:t>
            </a:r>
          </a:p>
          <a:p>
            <a:r>
              <a:rPr lang="en-US" sz="2400" dirty="0" smtClean="0"/>
              <a:t>Children’s Mental Health Awareness Week: </a:t>
            </a:r>
            <a:r>
              <a:rPr lang="en-US" sz="2400" b="1" dirty="0" smtClean="0"/>
              <a:t>May 3-9 (1</a:t>
            </a:r>
            <a:r>
              <a:rPr lang="en-US" sz="2400" b="1" baseline="30000" dirty="0" smtClean="0"/>
              <a:t>st</a:t>
            </a:r>
            <a:r>
              <a:rPr lang="en-US" sz="2400" b="1" dirty="0" smtClean="0"/>
              <a:t> week of May)</a:t>
            </a:r>
          </a:p>
          <a:p>
            <a:r>
              <a:rPr lang="en-US" sz="2400" dirty="0" smtClean="0"/>
              <a:t>National Minority Mental Health Awareness Month: </a:t>
            </a:r>
            <a:r>
              <a:rPr lang="en-US" sz="2400" b="1" dirty="0" smtClean="0"/>
              <a:t>July</a:t>
            </a:r>
          </a:p>
          <a:p>
            <a:r>
              <a:rPr lang="en-US" sz="2400" dirty="0" smtClean="0"/>
              <a:t>Suicide Prevention Awareness Month: </a:t>
            </a:r>
            <a:r>
              <a:rPr lang="en-US" sz="2400" b="1" dirty="0" smtClean="0"/>
              <a:t>September</a:t>
            </a:r>
          </a:p>
        </p:txBody>
      </p:sp>
    </p:spTree>
    <p:extLst>
      <p:ext uri="{BB962C8B-B14F-4D97-AF65-F5344CB8AC3E}">
        <p14:creationId xmlns:p14="http://schemas.microsoft.com/office/powerpoint/2010/main" val="227931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01061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Bernard MT Condensed"/>
                <a:cs typeface="Bernard MT Condensed"/>
              </a:rPr>
              <a:t>THANK YOU!!</a:t>
            </a:r>
            <a:endParaRPr lang="en-US" dirty="0">
              <a:latin typeface="Bernard MT Condensed"/>
              <a:cs typeface="Bernard MT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53020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1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</TotalTime>
  <Words>1140</Words>
  <Application>Microsoft Macintosh PowerPoint</Application>
  <PresentationFormat>On-screen Show (4:3)</PresentationFormat>
  <Paragraphs>146</Paragraphs>
  <Slides>25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Bernard MT Condensed</vt:lpstr>
      <vt:lpstr>Calibri</vt:lpstr>
      <vt:lpstr>ＭＳ Ｐゴシック</vt:lpstr>
      <vt:lpstr>Wingdings</vt:lpstr>
      <vt:lpstr>Office Theme</vt:lpstr>
      <vt:lpstr>PowerPoint Presentation</vt:lpstr>
      <vt:lpstr>PowerPoint Presentation</vt:lpstr>
      <vt:lpstr>What Is Mental Health?</vt:lpstr>
      <vt:lpstr>How Does Mental Health Occur?</vt:lpstr>
      <vt:lpstr>Disrupted Brain Functions</vt:lpstr>
      <vt:lpstr>Disrupted Brain Signals</vt:lpstr>
      <vt:lpstr>PowerPoint Presentation</vt:lpstr>
      <vt:lpstr>Common Childhood Disorders</vt:lpstr>
      <vt:lpstr>Common Adolescent Disorders </vt:lpstr>
      <vt:lpstr>Current Knowledge</vt:lpstr>
      <vt:lpstr>Impact</vt:lpstr>
      <vt:lpstr>Major Racial Ethnic Groups in US</vt:lpstr>
      <vt:lpstr>Surgeon General’s Report on Mental Health:  Race, Culture, and Ethnicity</vt:lpstr>
      <vt:lpstr>What Are Racial and Ethnic  Health Disparities?</vt:lpstr>
      <vt:lpstr>Disparities in Seeking  Mental Health Care</vt:lpstr>
      <vt:lpstr>Disparities in Seeking  Mental Health Care</vt:lpstr>
      <vt:lpstr>Common African American Disorders</vt:lpstr>
      <vt:lpstr>Mental Illness in African Americans</vt:lpstr>
      <vt:lpstr>NAMI on African American</vt:lpstr>
      <vt:lpstr>Do You Ever?</vt:lpstr>
      <vt:lpstr>Preventative Measures</vt:lpstr>
      <vt:lpstr>Adelphi Services</vt:lpstr>
      <vt:lpstr>Important Dates</vt:lpstr>
      <vt:lpstr>THANK YOU!!</vt:lpstr>
      <vt:lpstr>PowerPoint Presentation</vt:lpstr>
    </vt:vector>
  </TitlesOfParts>
  <Company/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Ntiamoah</dc:creator>
  <cp:lastModifiedBy>Amanda Clarke</cp:lastModifiedBy>
  <cp:revision>42</cp:revision>
  <dcterms:created xsi:type="dcterms:W3CDTF">2016-10-30T03:32:35Z</dcterms:created>
  <dcterms:modified xsi:type="dcterms:W3CDTF">2017-04-24T17:09:36Z</dcterms:modified>
</cp:coreProperties>
</file>